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6" r:id="rId3"/>
  </p:sldIdLst>
  <p:sldSz cx="10693400" cy="7561263"/>
  <p:notesSz cx="6888163" cy="100203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05" y="-427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810DA-85B7-414E-999B-E65DC22A1F96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A2845-35D1-4512-BFB7-046451D96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AC8A-6937-4956-9AEB-020A05FE2B4B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8C042-2047-43AD-B1B5-15D3920D6C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7" descr="tennisman-sp061.jpg"/>
          <p:cNvPicPr>
            <a:picLocks noChangeAspect="1"/>
          </p:cNvPicPr>
          <p:nvPr/>
        </p:nvPicPr>
        <p:blipFill>
          <a:blip r:embed="rId2" cstate="print"/>
          <a:srcRect l="26277" r="30159"/>
          <a:stretch>
            <a:fillRect/>
          </a:stretch>
        </p:blipFill>
        <p:spPr>
          <a:xfrm>
            <a:off x="5130676" y="1987897"/>
            <a:ext cx="1314252" cy="301687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5346000" cy="7560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47400" y="1263"/>
            <a:ext cx="5346000" cy="7560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634732" y="36215"/>
            <a:ext cx="4752528" cy="14157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2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STAGES </a:t>
            </a:r>
          </a:p>
          <a:p>
            <a:pPr algn="ctr"/>
            <a:r>
              <a:rPr lang="fr-FR" sz="4400" b="1" u="dbl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MULTI ACTIVITES</a:t>
            </a:r>
            <a:r>
              <a:rPr lang="fr-FR" sz="4400" b="1" u="dbl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fr-FR" sz="4400" b="1" u="dbl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680520" y="2213005"/>
            <a:ext cx="53467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>
                <a:latin typeface="+mj-lt"/>
                <a:cs typeface="Times New Roman" pitchFamily="18" charset="0"/>
              </a:rPr>
              <a:t>du </a:t>
            </a:r>
            <a:r>
              <a:rPr lang="fr-FR" u="sng" dirty="0" smtClean="0">
                <a:latin typeface="+mj-lt"/>
                <a:cs typeface="Times New Roman" pitchFamily="18" charset="0"/>
              </a:rPr>
              <a:t>30/06 </a:t>
            </a:r>
            <a:r>
              <a:rPr lang="fr-FR" u="sng" dirty="0" smtClean="0">
                <a:latin typeface="+mj-lt"/>
                <a:cs typeface="Times New Roman" pitchFamily="18" charset="0"/>
              </a:rPr>
              <a:t>au </a:t>
            </a:r>
            <a:r>
              <a:rPr lang="fr-FR" u="sng" dirty="0" smtClean="0">
                <a:latin typeface="+mj-lt"/>
                <a:cs typeface="Times New Roman" pitchFamily="18" charset="0"/>
              </a:rPr>
              <a:t>25/07</a:t>
            </a:r>
            <a:endParaRPr lang="fr-FR" u="sng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16" name="Explosion 1 15"/>
          <p:cNvSpPr/>
          <p:nvPr/>
        </p:nvSpPr>
        <p:spPr>
          <a:xfrm rot="1066698">
            <a:off x="5444060" y="6212030"/>
            <a:ext cx="1903368" cy="1342522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1316508">
            <a:off x="5610689" y="6521188"/>
            <a:ext cx="1533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u="sng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Sports Co. </a:t>
            </a:r>
            <a:r>
              <a:rPr lang="fr-FR" sz="1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Pâtisserie</a:t>
            </a:r>
            <a:endParaRPr lang="fr-FR" sz="18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659068" y="594087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Sports Co</a:t>
            </a:r>
            <a:endParaRPr lang="fr-FR" sz="16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34132" y="180231"/>
            <a:ext cx="4824536" cy="5400600"/>
          </a:xfrm>
          <a:prstGeom prst="roundRect">
            <a:avLst/>
          </a:prstGeom>
          <a:solidFill>
            <a:schemeClr val="accent6">
              <a:lumMod val="75000"/>
              <a:alpha val="84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378148" y="29096"/>
            <a:ext cx="4680520" cy="6070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u="sng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Inscription</a:t>
            </a:r>
            <a:endParaRPr lang="fr-FR" b="1" u="sng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Nom/Prénom : 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Adresse : 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Téléphone (fixe ou portable) : ………………………….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E-mail : 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Age : ……………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Niveau :         </a:t>
            </a:r>
            <a:r>
              <a:rPr lang="fr-FR" sz="17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Rouge </a:t>
            </a: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         </a:t>
            </a:r>
            <a:r>
              <a:rPr lang="fr-FR" sz="1700" b="1" dirty="0" smtClean="0">
                <a:solidFill>
                  <a:srgbClr val="FFC000"/>
                </a:solidFill>
                <a:latin typeface="+mj-lt"/>
                <a:cs typeface="Times New Roman" pitchFamily="18" charset="0"/>
              </a:rPr>
              <a:t>Orange</a:t>
            </a: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            </a:t>
            </a:r>
            <a:r>
              <a:rPr lang="fr-FR" sz="1700" b="1" dirty="0" smtClean="0">
                <a:solidFill>
                  <a:srgbClr val="00FF00"/>
                </a:solidFill>
                <a:latin typeface="+mj-lt"/>
                <a:cs typeface="Times New Roman" pitchFamily="18" charset="0"/>
              </a:rPr>
              <a:t>Vert </a:t>
            </a: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Classement : …………………… Débutant : OUI / NON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cs typeface="Times New Roman" pitchFamily="18" charset="0"/>
              </a:rPr>
              <a:t>Semaine : </a:t>
            </a:r>
            <a:r>
              <a:rPr lang="fr-FR" sz="1700" dirty="0" smtClean="0">
                <a:solidFill>
                  <a:schemeClr val="bg1"/>
                </a:solidFill>
                <a:cs typeface="Times New Roman" pitchFamily="18" charset="0"/>
              </a:rPr>
              <a:t>1 – 2 – 3 – 4 </a:t>
            </a:r>
            <a:r>
              <a:rPr lang="fr-FR" sz="17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fr-FR" sz="17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Formule de stage : ………………………………............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Repas Traiteur : …… Jours x 7 €uros = ………€</a:t>
            </a: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Tarif : ……………. €</a:t>
            </a:r>
          </a:p>
          <a:p>
            <a:pPr>
              <a:lnSpc>
                <a:spcPct val="150000"/>
              </a:lnSpc>
            </a:pPr>
            <a:endParaRPr lang="fr-FR" sz="17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7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         Solde : ……………….…€ le ……………………..</a:t>
            </a:r>
          </a:p>
          <a:p>
            <a:pPr>
              <a:lnSpc>
                <a:spcPct val="150000"/>
              </a:lnSpc>
            </a:pPr>
            <a:endParaRPr lang="fr-FR" sz="17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4252" y="2628503"/>
            <a:ext cx="21602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466380" y="2628503"/>
            <a:ext cx="21602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834532" y="2628503"/>
            <a:ext cx="21602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0" y="5652839"/>
            <a:ext cx="5184576" cy="360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 27" descr="Ciseau.png"/>
          <p:cNvPicPr>
            <a:picLocks noChangeAspect="1"/>
          </p:cNvPicPr>
          <p:nvPr/>
        </p:nvPicPr>
        <p:blipFill>
          <a:blip r:embed="rId3" cstate="print"/>
          <a:srcRect r="89857" b="95238"/>
          <a:stretch>
            <a:fillRect/>
          </a:stretch>
        </p:blipFill>
        <p:spPr>
          <a:xfrm>
            <a:off x="0" y="5508823"/>
            <a:ext cx="720080" cy="360040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234132" y="5776159"/>
            <a:ext cx="4824536" cy="1785104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+mj-lt"/>
                <a:cs typeface="Times New Roman" pitchFamily="18" charset="0"/>
              </a:rPr>
              <a:t>Tennis Club de Décines</a:t>
            </a:r>
          </a:p>
          <a:p>
            <a:pPr algn="ctr"/>
            <a:r>
              <a:rPr lang="fr-FR" sz="1800" dirty="0" smtClean="0">
                <a:latin typeface="+mj-lt"/>
                <a:cs typeface="Times New Roman" pitchFamily="18" charset="0"/>
              </a:rPr>
              <a:t>38 Avenue Jean Macé,</a:t>
            </a:r>
          </a:p>
          <a:p>
            <a:pPr algn="ctr"/>
            <a:r>
              <a:rPr lang="fr-FR" sz="1800" dirty="0" smtClean="0">
                <a:latin typeface="+mj-lt"/>
                <a:cs typeface="Times New Roman" pitchFamily="18" charset="0"/>
              </a:rPr>
              <a:t>69150 Décines</a:t>
            </a:r>
          </a:p>
          <a:p>
            <a:pPr algn="ctr"/>
            <a:r>
              <a:rPr lang="fr-FR" sz="1800" dirty="0" smtClean="0">
                <a:latin typeface="+mj-lt"/>
                <a:cs typeface="Times New Roman" pitchFamily="18" charset="0"/>
              </a:rPr>
              <a:t>04 78 49 90 95 / 06 81 97 46 67</a:t>
            </a:r>
          </a:p>
          <a:p>
            <a:pPr algn="ctr"/>
            <a:r>
              <a:rPr lang="fr-FR" sz="1800" dirty="0" smtClean="0">
                <a:latin typeface="+mj-lt"/>
                <a:cs typeface="Times New Roman" pitchFamily="18" charset="0"/>
              </a:rPr>
              <a:t>Courriel : hyvernat.marc@gmail.com</a:t>
            </a:r>
          </a:p>
          <a:p>
            <a:pPr algn="ctr"/>
            <a:r>
              <a:rPr lang="fr-FR" sz="1800" dirty="0" smtClean="0">
                <a:latin typeface="+mj-lt"/>
                <a:cs typeface="Times New Roman" pitchFamily="18" charset="0"/>
              </a:rPr>
              <a:t>Site Internet : www.tcdecines.com</a:t>
            </a:r>
            <a:endParaRPr lang="fr-FR" sz="1800" dirty="0">
              <a:latin typeface="+mj-lt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346700" y="1476375"/>
            <a:ext cx="53467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  <a:cs typeface="Times New Roman" pitchFamily="18" charset="0"/>
              </a:rPr>
              <a:t>TENNIS CLUB DE DECINES</a:t>
            </a:r>
            <a:endParaRPr lang="fr-FR" sz="24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290916" y="6786383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itchFamily="18" charset="0"/>
              </a:rPr>
              <a:t>De nombreux lots à gagner !!!</a:t>
            </a:r>
            <a:endParaRPr lang="fr-FR" b="1" u="sng" dirty="0">
              <a:solidFill>
                <a:schemeClr val="accent6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7" name="Explosion 1 26"/>
          <p:cNvSpPr/>
          <p:nvPr/>
        </p:nvSpPr>
        <p:spPr>
          <a:xfrm>
            <a:off x="6354812" y="2772520"/>
            <a:ext cx="2808312" cy="1368152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400" b="1" dirty="0" smtClean="0"/>
              <a:t>TENNIS</a:t>
            </a:r>
            <a:endParaRPr lang="fr-FR" sz="34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4248471" y="1908423"/>
            <a:ext cx="53467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  <a:cs typeface="Times New Roman" pitchFamily="18" charset="0"/>
              </a:rPr>
              <a:t>              </a:t>
            </a:r>
            <a:r>
              <a:rPr lang="fr-FR" u="sng" dirty="0" smtClean="0">
                <a:latin typeface="+mj-lt"/>
                <a:cs typeface="Times New Roman" pitchFamily="18" charset="0"/>
              </a:rPr>
              <a:t>4</a:t>
            </a:r>
            <a:r>
              <a:rPr lang="fr-FR" u="sng" dirty="0" smtClean="0">
                <a:latin typeface="+mj-lt"/>
                <a:cs typeface="Times New Roman" pitchFamily="18" charset="0"/>
              </a:rPr>
              <a:t> </a:t>
            </a:r>
            <a:r>
              <a:rPr lang="fr-FR" u="sng" dirty="0" smtClean="0">
                <a:latin typeface="+mj-lt"/>
                <a:cs typeface="Times New Roman" pitchFamily="18" charset="0"/>
              </a:rPr>
              <a:t>Semaines</a:t>
            </a:r>
          </a:p>
        </p:txBody>
      </p:sp>
      <p:sp>
        <p:nvSpPr>
          <p:cNvPr id="31" name="Explosion 1 30"/>
          <p:cNvSpPr/>
          <p:nvPr/>
        </p:nvSpPr>
        <p:spPr>
          <a:xfrm rot="20702116">
            <a:off x="8801075" y="5678722"/>
            <a:ext cx="1847509" cy="1342522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 err="1" smtClean="0"/>
              <a:t>Padel</a:t>
            </a:r>
            <a:endParaRPr lang="fr-FR" b="1" u="sng" dirty="0"/>
          </a:p>
        </p:txBody>
      </p:sp>
      <p:sp>
        <p:nvSpPr>
          <p:cNvPr id="15" name="Explosion 1 14"/>
          <p:cNvSpPr/>
          <p:nvPr/>
        </p:nvSpPr>
        <p:spPr>
          <a:xfrm rot="20462504">
            <a:off x="6341492" y="4934832"/>
            <a:ext cx="2916059" cy="1604322"/>
          </a:xfrm>
          <a:prstGeom prst="irregularSeal1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Piscine</a:t>
            </a:r>
          </a:p>
          <a:p>
            <a:pPr algn="ctr"/>
            <a:r>
              <a:rPr lang="fr-FR" sz="2000" u="sng" dirty="0" smtClean="0"/>
              <a:t>Laser Game </a:t>
            </a:r>
            <a:endParaRPr lang="fr-FR" sz="2000" dirty="0"/>
          </a:p>
        </p:txBody>
      </p:sp>
      <p:pic>
        <p:nvPicPr>
          <p:cNvPr id="39" name="Image 38" descr="tennisman_3.gif"/>
          <p:cNvPicPr>
            <a:picLocks noChangeAspect="1"/>
          </p:cNvPicPr>
          <p:nvPr/>
        </p:nvPicPr>
        <p:blipFill>
          <a:blip r:embed="rId4" cstate="print"/>
          <a:srcRect l="19554" r="11393"/>
          <a:stretch>
            <a:fillRect/>
          </a:stretch>
        </p:blipFill>
        <p:spPr>
          <a:xfrm>
            <a:off x="8712968" y="2118518"/>
            <a:ext cx="2034332" cy="2526209"/>
          </a:xfrm>
          <a:prstGeom prst="rect">
            <a:avLst/>
          </a:prstGeom>
        </p:spPr>
      </p:pic>
      <p:grpSp>
        <p:nvGrpSpPr>
          <p:cNvPr id="29" name="Groupe 28"/>
          <p:cNvGrpSpPr/>
          <p:nvPr/>
        </p:nvGrpSpPr>
        <p:grpSpPr>
          <a:xfrm>
            <a:off x="8803085" y="4356695"/>
            <a:ext cx="1890316" cy="1234726"/>
            <a:chOff x="9046187" y="4499901"/>
            <a:chExt cx="1720669" cy="1090710"/>
          </a:xfrm>
        </p:grpSpPr>
        <p:sp>
          <p:nvSpPr>
            <p:cNvPr id="14" name="Explosion 1 13"/>
            <p:cNvSpPr/>
            <p:nvPr/>
          </p:nvSpPr>
          <p:spPr>
            <a:xfrm rot="20304925">
              <a:off x="9046187" y="4499901"/>
              <a:ext cx="1720669" cy="1090710"/>
            </a:xfrm>
            <a:prstGeom prst="irregularSeal1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ZoneTexte 40"/>
            <p:cNvSpPr txBox="1"/>
            <p:nvPr/>
          </p:nvSpPr>
          <p:spPr>
            <a:xfrm rot="19989603">
              <a:off x="9384853" y="4748881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Tournoi</a:t>
              </a:r>
            </a:p>
            <a:p>
              <a:pPr algn="ctr"/>
              <a:r>
                <a:rPr lang="fr-FR" sz="2000" b="1" dirty="0" smtClean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Bowling</a:t>
              </a:r>
              <a:endParaRPr lang="fr-FR" sz="2000" b="1" dirty="0">
                <a:solidFill>
                  <a:schemeClr val="bg1"/>
                </a:solidFill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5922764" y="3996655"/>
            <a:ext cx="2304256" cy="107721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oper Black" pitchFamily="18" charset="0"/>
                <a:ea typeface="DFKai-SB" pitchFamily="65" charset="-120"/>
                <a:cs typeface="Times New Roman" pitchFamily="18" charset="0"/>
              </a:rPr>
              <a:t>De </a:t>
            </a:r>
          </a:p>
          <a:p>
            <a:pPr algn="ctr"/>
            <a:r>
              <a:rPr lang="fr-FR" sz="3200" b="1" dirty="0">
                <a:latin typeface="Cooper Black" pitchFamily="18" charset="0"/>
                <a:ea typeface="DFKai-SB" pitchFamily="65" charset="-120"/>
                <a:cs typeface="Times New Roman" pitchFamily="18" charset="0"/>
              </a:rPr>
              <a:t>5</a:t>
            </a:r>
            <a:r>
              <a:rPr lang="fr-FR" sz="3200" b="1" dirty="0" smtClean="0">
                <a:latin typeface="Cooper Black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fr-FR" sz="3200" b="1" dirty="0">
                <a:latin typeface="Cooper Black" pitchFamily="18" charset="0"/>
                <a:ea typeface="DFKai-SB" pitchFamily="65" charset="-120"/>
                <a:cs typeface="Times New Roman" pitchFamily="18" charset="0"/>
              </a:rPr>
              <a:t>à</a:t>
            </a:r>
            <a:r>
              <a:rPr lang="fr-FR" sz="3200" b="1" dirty="0" smtClean="0">
                <a:latin typeface="Cooper Black" pitchFamily="18" charset="0"/>
                <a:ea typeface="DFKai-SB" pitchFamily="65" charset="-120"/>
                <a:cs typeface="Times New Roman" pitchFamily="18" charset="0"/>
              </a:rPr>
              <a:t> 18 ans </a:t>
            </a:r>
            <a:endParaRPr lang="fr-FR" sz="3200" b="1" dirty="0">
              <a:latin typeface="Cooper Black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 47" descr="logo crédit mutuel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2914" y="5868293"/>
            <a:ext cx="1327112" cy="626982"/>
          </a:xfrm>
          <a:prstGeom prst="rect">
            <a:avLst/>
          </a:prstGeom>
        </p:spPr>
      </p:pic>
      <p:pic>
        <p:nvPicPr>
          <p:cNvPr id="44" name="Image 43"/>
          <p:cNvPicPr>
            <a:picLocks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46964" y="5796855"/>
            <a:ext cx="1483668" cy="69842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45" name="Picture 1669"/>
          <p:cNvPicPr>
            <a:picLocks noChangeArrowheads="1"/>
          </p:cNvPicPr>
          <p:nvPr/>
        </p:nvPicPr>
        <p:blipFill>
          <a:blip r:embed="rId4" cstate="print"/>
          <a:srcRect l="3571" r="4206"/>
          <a:stretch>
            <a:fillRect/>
          </a:stretch>
        </p:blipFill>
        <p:spPr bwMode="auto">
          <a:xfrm>
            <a:off x="5778884" y="5760911"/>
            <a:ext cx="1224000" cy="540000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9" name="Picture 112" descr="logofft125x60[1]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146900" y="6732959"/>
            <a:ext cx="513118" cy="75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à coins arrondis 54"/>
          <p:cNvSpPr/>
          <p:nvPr/>
        </p:nvSpPr>
        <p:spPr>
          <a:xfrm>
            <a:off x="5562724" y="180231"/>
            <a:ext cx="4896544" cy="5400600"/>
          </a:xfrm>
          <a:prstGeom prst="roundRect">
            <a:avLst/>
          </a:prstGeom>
          <a:solidFill>
            <a:schemeClr val="accent6">
              <a:lumMod val="75000"/>
              <a:alpha val="84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5346000" cy="7560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47400" y="0"/>
            <a:ext cx="5346000" cy="7560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109750" y="1495604"/>
            <a:ext cx="839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100€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988756" y="4327713"/>
            <a:ext cx="834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170 €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Image 27" descr="logo dagier boisson.jp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78748" y="6913039"/>
            <a:ext cx="1188000" cy="540000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5562724" y="27488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Semaine </a:t>
            </a:r>
            <a:r>
              <a:rPr lang="fr-FR" sz="22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1 </a:t>
            </a:r>
            <a:r>
              <a:rPr lang="fr-FR" sz="22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: 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du 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30/06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au 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4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/07</a:t>
            </a:r>
            <a:endParaRPr lang="fr-FR" sz="24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51" name="Image 50" descr="logo netsol.jpg"/>
          <p:cNvPicPr preferRelativeResize="0"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03417" y="6408975"/>
            <a:ext cx="1055451" cy="468000"/>
          </a:xfrm>
          <a:prstGeom prst="rect">
            <a:avLst/>
          </a:prstGeom>
        </p:spPr>
      </p:pic>
      <p:pic>
        <p:nvPicPr>
          <p:cNvPr id="54" name="Image 53" descr="décines logo.jpg"/>
          <p:cNvPicPr>
            <a:picLocks/>
          </p:cNvPicPr>
          <p:nvPr/>
        </p:nvPicPr>
        <p:blipFill>
          <a:blip r:embed="rId8" cstate="print"/>
          <a:srcRect t="28274" b="29563"/>
          <a:stretch>
            <a:fillRect/>
          </a:stretch>
        </p:blipFill>
        <p:spPr>
          <a:xfrm>
            <a:off x="9235132" y="6781027"/>
            <a:ext cx="1224000" cy="540000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306140" y="5004767"/>
            <a:ext cx="4896544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600" dirty="0" smtClean="0"/>
          </a:p>
          <a:p>
            <a:endParaRPr lang="fr-FR" dirty="0"/>
          </a:p>
        </p:txBody>
      </p:sp>
      <p:sp>
        <p:nvSpPr>
          <p:cNvPr id="85" name="Rectangle à coins arrondis 84"/>
          <p:cNvSpPr/>
          <p:nvPr/>
        </p:nvSpPr>
        <p:spPr>
          <a:xfrm>
            <a:off x="234132" y="108223"/>
            <a:ext cx="5111868" cy="6264696"/>
          </a:xfrm>
          <a:prstGeom prst="roundRect">
            <a:avLst/>
          </a:prstGeom>
          <a:solidFill>
            <a:schemeClr val="accent6">
              <a:lumMod val="75000"/>
              <a:alpha val="84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6" name="ZoneTexte 85"/>
          <p:cNvSpPr txBox="1"/>
          <p:nvPr/>
        </p:nvSpPr>
        <p:spPr>
          <a:xfrm>
            <a:off x="234132" y="180232"/>
            <a:ext cx="4968551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Stages Jeunes de 5 à 18 ans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(Accueil des enfants à partir de 8h30  jusqu’à 17h)</a:t>
            </a:r>
            <a:endParaRPr lang="fr-FR" u="sng" dirty="0" smtClean="0"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u="sng" dirty="0" smtClean="0">
                <a:cs typeface="Times New Roman" pitchFamily="18" charset="0"/>
              </a:rPr>
              <a:t>Formule Tennis </a:t>
            </a:r>
            <a:r>
              <a:rPr lang="fr-FR" sz="2000" u="sng" dirty="0" smtClean="0">
                <a:cs typeface="Times New Roman" pitchFamily="18" charset="0"/>
              </a:rPr>
              <a:t>(5 Jours) : 10h – 12h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chemeClr val="bg1"/>
                </a:solidFill>
                <a:cs typeface="Times New Roman" pitchFamily="18" charset="0"/>
              </a:rPr>
              <a:t>- 10h : Echauffement + Atelier physique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cs typeface="Times New Roman" pitchFamily="18" charset="0"/>
              </a:rPr>
              <a:t>10h15 : Tennis (tactique/technique)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cs typeface="Times New Roman" pitchFamily="18" charset="0"/>
              </a:rPr>
              <a:t> 11h45 : Retour au  calme + Etirements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cs typeface="Times New Roman" pitchFamily="18" charset="0"/>
              </a:rPr>
              <a:t> 12h : Fin de la matinée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fr-FR" sz="2000" u="sng" dirty="0" smtClean="0">
              <a:latin typeface="+mj-lt"/>
              <a:cs typeface="Times New Roman" pitchFamily="18" charset="0"/>
            </a:endParaRPr>
          </a:p>
          <a:p>
            <a:r>
              <a:rPr lang="fr-FR" sz="2000" b="1" u="sng" dirty="0" smtClean="0">
                <a:latin typeface="+mj-lt"/>
                <a:cs typeface="Times New Roman" pitchFamily="18" charset="0"/>
              </a:rPr>
              <a:t>Formule Semaine* </a:t>
            </a:r>
            <a:r>
              <a:rPr lang="fr-FR" sz="2000" u="sng" dirty="0" smtClean="0">
                <a:latin typeface="+mj-lt"/>
                <a:cs typeface="Times New Roman" pitchFamily="18" charset="0"/>
              </a:rPr>
              <a:t>(5 Jours) : 10h – 16h30</a:t>
            </a:r>
          </a:p>
          <a:p>
            <a:endParaRPr lang="fr-FR" sz="800" u="sng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10h : </a:t>
            </a:r>
            <a:r>
              <a:rPr lang="fr-FR" sz="1600" u="sng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Formule Tennis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12h : Repas tiré du sac au club / Repas Traiteur </a:t>
            </a:r>
            <a:r>
              <a:rPr lang="fr-FR" sz="16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(+7 €)</a:t>
            </a:r>
            <a:endParaRPr lang="fr-FR" sz="1500" b="1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sz="15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13h30 : Activités</a:t>
            </a:r>
            <a:endParaRPr lang="fr-FR" sz="15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sz="15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16h30 : Fin de la journée, retour au club</a:t>
            </a:r>
            <a:endParaRPr lang="fr-FR" sz="2000" b="1" dirty="0" smtClean="0">
              <a:latin typeface="+mj-lt"/>
              <a:cs typeface="Times New Roman" pitchFamily="18" charset="0"/>
            </a:endParaRPr>
          </a:p>
          <a:p>
            <a:pPr algn="ctr"/>
            <a:r>
              <a:rPr lang="fr-FR" sz="1800" b="1" dirty="0" smtClean="0">
                <a:latin typeface="+mj-lt"/>
                <a:cs typeface="Times New Roman" pitchFamily="18" charset="0"/>
              </a:rPr>
              <a:t>Tournois de tennis organisés</a:t>
            </a:r>
          </a:p>
          <a:p>
            <a:pPr algn="ctr"/>
            <a:r>
              <a:rPr lang="fr-FR" sz="1800" b="1" dirty="0" smtClean="0">
                <a:latin typeface="+mj-lt"/>
                <a:cs typeface="Times New Roman" pitchFamily="18" charset="0"/>
              </a:rPr>
              <a:t> le vendredi</a:t>
            </a:r>
            <a:endParaRPr lang="fr-FR" sz="1400" u="sng" dirty="0" smtClean="0"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b="1" u="sng" dirty="0" smtClean="0">
                <a:cs typeface="Times New Roman" pitchFamily="18" charset="0"/>
              </a:rPr>
              <a:t>Formule à la Carte</a:t>
            </a:r>
            <a:r>
              <a:rPr lang="fr-FR" u="sng" dirty="0" smtClean="0">
                <a:cs typeface="Times New Roman" pitchFamily="18" charset="0"/>
              </a:rPr>
              <a:t> : 10h – 16h30</a:t>
            </a:r>
          </a:p>
          <a:p>
            <a:pPr>
              <a:lnSpc>
                <a:spcPct val="150000"/>
              </a:lnSpc>
            </a:pPr>
            <a:r>
              <a:rPr lang="fr-FR" sz="1600" dirty="0" smtClean="0">
                <a:solidFill>
                  <a:schemeClr val="bg1"/>
                </a:solidFill>
                <a:cs typeface="Times New Roman" pitchFamily="18" charset="0"/>
              </a:rPr>
              <a:t>  - </a:t>
            </a:r>
            <a:r>
              <a:rPr lang="fr-FR" sz="1800" dirty="0" smtClean="0">
                <a:solidFill>
                  <a:schemeClr val="bg1"/>
                </a:solidFill>
                <a:cs typeface="Times New Roman" pitchFamily="18" charset="0"/>
              </a:rPr>
              <a:t>Choisissez les Jours qui</a:t>
            </a:r>
          </a:p>
          <a:p>
            <a:pPr>
              <a:lnSpc>
                <a:spcPct val="150000"/>
              </a:lnSpc>
            </a:pPr>
            <a:r>
              <a:rPr lang="fr-FR" sz="1800" dirty="0" smtClean="0">
                <a:solidFill>
                  <a:schemeClr val="bg1"/>
                </a:solidFill>
                <a:cs typeface="Times New Roman" pitchFamily="18" charset="0"/>
              </a:rPr>
              <a:t>             vous conviennent !!!</a:t>
            </a:r>
          </a:p>
          <a:p>
            <a:pPr>
              <a:lnSpc>
                <a:spcPct val="150000"/>
              </a:lnSpc>
            </a:pPr>
            <a:r>
              <a:rPr lang="fr-FR" sz="1800" u="sng" dirty="0" smtClean="0">
                <a:solidFill>
                  <a:schemeClr val="bg1"/>
                </a:solidFill>
                <a:cs typeface="Times New Roman" pitchFamily="18" charset="0"/>
              </a:rPr>
              <a:t>   </a:t>
            </a:r>
            <a:endParaRPr lang="fr-FR" sz="1400" u="sng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fr-FR" u="sng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fr-FR" sz="2400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88" name="Explosion 1 87"/>
          <p:cNvSpPr/>
          <p:nvPr/>
        </p:nvSpPr>
        <p:spPr>
          <a:xfrm>
            <a:off x="3834532" y="2844527"/>
            <a:ext cx="1512168" cy="720080"/>
          </a:xfrm>
          <a:prstGeom prst="irregularSeal1">
            <a:avLst/>
          </a:prstGeom>
          <a:solidFill>
            <a:srgbClr val="FFFF00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170 </a:t>
            </a:r>
            <a:r>
              <a:rPr lang="fr-FR" b="1" dirty="0" smtClean="0">
                <a:solidFill>
                  <a:srgbClr val="FF0000"/>
                </a:solidFill>
              </a:rPr>
              <a:t>€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523051">
            <a:off x="662862" y="4400876"/>
            <a:ext cx="366264" cy="50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2800000">
            <a:off x="4269655" y="4404144"/>
            <a:ext cx="366264" cy="50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" name="Groupe 26"/>
          <p:cNvGrpSpPr/>
          <p:nvPr/>
        </p:nvGrpSpPr>
        <p:grpSpPr>
          <a:xfrm>
            <a:off x="2898428" y="5292799"/>
            <a:ext cx="2304256" cy="792088"/>
            <a:chOff x="3834532" y="1332359"/>
            <a:chExt cx="1224136" cy="792088"/>
          </a:xfrm>
          <a:solidFill>
            <a:srgbClr val="FFFF00"/>
          </a:solidFill>
        </p:grpSpPr>
        <p:sp>
          <p:nvSpPr>
            <p:cNvPr id="93" name="Explosion 1 92"/>
            <p:cNvSpPr/>
            <p:nvPr/>
          </p:nvSpPr>
          <p:spPr>
            <a:xfrm>
              <a:off x="3834532" y="1332359"/>
              <a:ext cx="1224136" cy="792088"/>
            </a:xfrm>
            <a:prstGeom prst="irregularSeal1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900" b="1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4122564" y="1548383"/>
              <a:ext cx="70657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45 € / jour*</a:t>
              </a:r>
              <a:endParaRPr lang="fr-FR" sz="18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95" name="Groupe 94"/>
          <p:cNvGrpSpPr/>
          <p:nvPr/>
        </p:nvGrpSpPr>
        <p:grpSpPr>
          <a:xfrm>
            <a:off x="4050556" y="1332359"/>
            <a:ext cx="1224136" cy="792088"/>
            <a:chOff x="3834532" y="1332359"/>
            <a:chExt cx="1224136" cy="792088"/>
          </a:xfrm>
        </p:grpSpPr>
        <p:sp>
          <p:nvSpPr>
            <p:cNvPr id="96" name="Explosion 1 95"/>
            <p:cNvSpPr/>
            <p:nvPr/>
          </p:nvSpPr>
          <p:spPr>
            <a:xfrm>
              <a:off x="3834532" y="1332359"/>
              <a:ext cx="1224136" cy="792088"/>
            </a:xfrm>
            <a:prstGeom prst="irregularSeal1">
              <a:avLst/>
            </a:prstGeom>
            <a:solidFill>
              <a:srgbClr val="FFFF0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4059106" y="1494615"/>
              <a:ext cx="7829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10</a:t>
              </a:r>
              <a:r>
                <a:rPr lang="fr-FR" sz="2000" b="1" dirty="0" smtClean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 </a:t>
              </a:r>
              <a:r>
                <a:rPr lang="fr-FR" sz="2000" b="1" dirty="0" smtClean="0"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€</a:t>
              </a:r>
              <a:endParaRPr lang="fr-FR" sz="20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98" name="Rectangle 97"/>
          <p:cNvSpPr/>
          <p:nvPr/>
        </p:nvSpPr>
        <p:spPr>
          <a:xfrm>
            <a:off x="0" y="6372919"/>
            <a:ext cx="53467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800" b="1" i="1" u="sng" dirty="0" smtClean="0"/>
              <a:t>Avantages !!!</a:t>
            </a:r>
          </a:p>
          <a:p>
            <a:r>
              <a:rPr lang="fr-FR" sz="1500" b="1" i="1" dirty="0" smtClean="0"/>
              <a:t>   Formule Semaine :</a:t>
            </a:r>
          </a:p>
          <a:p>
            <a:r>
              <a:rPr lang="fr-FR" sz="1500" b="1" i="1" dirty="0" smtClean="0"/>
              <a:t> - </a:t>
            </a:r>
            <a:r>
              <a:rPr lang="fr-FR" sz="1500" b="1" i="1" u="sng" dirty="0" smtClean="0"/>
              <a:t>2 enfants de la même famille</a:t>
            </a:r>
            <a:r>
              <a:rPr lang="fr-FR" sz="1500" b="1" i="1" dirty="0" smtClean="0"/>
              <a:t> : - 10€ pour chaque enfant</a:t>
            </a:r>
            <a:endParaRPr lang="fr-FR" sz="1500" dirty="0" smtClean="0"/>
          </a:p>
          <a:p>
            <a:r>
              <a:rPr lang="fr-FR" sz="1500" b="1" i="1" dirty="0" smtClean="0"/>
              <a:t> - </a:t>
            </a:r>
            <a:r>
              <a:rPr lang="fr-FR" sz="1500" b="1" i="1" u="sng" dirty="0" smtClean="0"/>
              <a:t>Inscription pour une 2ème semaine</a:t>
            </a:r>
            <a:r>
              <a:rPr lang="fr-FR" sz="1500" b="1" i="1" dirty="0" smtClean="0"/>
              <a:t>: - 10€ sur chaque semaine</a:t>
            </a:r>
            <a:endParaRPr lang="fr-FR" sz="1500" dirty="0" smtClean="0"/>
          </a:p>
        </p:txBody>
      </p:sp>
      <p:graphicFrame>
        <p:nvGraphicFramePr>
          <p:cNvPr id="60" name="Tableau 59"/>
          <p:cNvGraphicFramePr>
            <a:graphicFrameLocks noGrp="1"/>
          </p:cNvGraphicFramePr>
          <p:nvPr/>
        </p:nvGraphicFramePr>
        <p:xfrm>
          <a:off x="6061080" y="708797"/>
          <a:ext cx="3960439" cy="714375"/>
        </p:xfrm>
        <a:graphic>
          <a:graphicData uri="http://schemas.openxmlformats.org/drawingml/2006/table">
            <a:tbl>
              <a:tblPr/>
              <a:tblGrid>
                <a:gridCol w="538354"/>
                <a:gridCol w="684417"/>
                <a:gridCol w="684417"/>
                <a:gridCol w="684417"/>
                <a:gridCol w="684417"/>
                <a:gridCol w="684417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Lun 30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 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 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Jeu 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Ven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Tennis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90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A.M*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Padel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</a:t>
                      </a: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Pickleball</a:t>
                      </a:r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Piscine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Bowling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Lasergame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Tournois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1" name="ZoneTexte 60"/>
          <p:cNvSpPr txBox="1"/>
          <p:nvPr/>
        </p:nvSpPr>
        <p:spPr>
          <a:xfrm>
            <a:off x="5593692" y="1423177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FFFF00"/>
                </a:solidFill>
                <a:cs typeface="Times New Roman" pitchFamily="18" charset="0"/>
              </a:rPr>
              <a:t>Semaine 2 :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du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7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au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11/07</a:t>
            </a:r>
            <a:endParaRPr lang="fr-FR" sz="2400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562724" y="2566185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FFFF00"/>
                </a:solidFill>
                <a:cs typeface="Times New Roman" pitchFamily="18" charset="0"/>
              </a:rPr>
              <a:t>Semaine 3 :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du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15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au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18/07</a:t>
            </a:r>
            <a:endParaRPr lang="fr-FR" sz="2400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132518" y="5280829"/>
            <a:ext cx="37690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*   Activités modifiables en fonction du nombre d’inscrits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5490716" y="5580831"/>
            <a:ext cx="5040560" cy="1944216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Image 41" descr="comité rhon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6852465"/>
            <a:ext cx="1399081" cy="482190"/>
          </a:xfrm>
          <a:prstGeom prst="rect">
            <a:avLst/>
          </a:prstGeom>
        </p:spPr>
      </p:pic>
      <p:graphicFrame>
        <p:nvGraphicFramePr>
          <p:cNvPr id="41" name="Tableau 40"/>
          <p:cNvGraphicFramePr>
            <a:graphicFrameLocks noGrp="1"/>
          </p:cNvGraphicFramePr>
          <p:nvPr/>
        </p:nvGraphicFramePr>
        <p:xfrm>
          <a:off x="6061080" y="1923243"/>
          <a:ext cx="3960439" cy="714375"/>
        </p:xfrm>
        <a:graphic>
          <a:graphicData uri="http://schemas.openxmlformats.org/drawingml/2006/table">
            <a:tbl>
              <a:tblPr/>
              <a:tblGrid>
                <a:gridCol w="538354"/>
                <a:gridCol w="684417"/>
                <a:gridCol w="684417"/>
                <a:gridCol w="684417"/>
                <a:gridCol w="684417"/>
                <a:gridCol w="684417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Lun 7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 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 9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Jeu 10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Ven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Tennis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90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A.M*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Padel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</a:t>
                      </a: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Pickleball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Cinéma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Bowling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Lasergame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Tournois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au 45"/>
          <p:cNvGraphicFramePr>
            <a:graphicFrameLocks noGrp="1"/>
          </p:cNvGraphicFramePr>
          <p:nvPr/>
        </p:nvGraphicFramePr>
        <p:xfrm>
          <a:off x="6061080" y="3066251"/>
          <a:ext cx="3960439" cy="638611"/>
        </p:xfrm>
        <a:graphic>
          <a:graphicData uri="http://schemas.openxmlformats.org/drawingml/2006/table">
            <a:tbl>
              <a:tblPr/>
              <a:tblGrid>
                <a:gridCol w="538354"/>
                <a:gridCol w="684417"/>
                <a:gridCol w="684417"/>
                <a:gridCol w="684417"/>
                <a:gridCol w="684417"/>
                <a:gridCol w="684417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Lun 14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 15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 16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Jeu 17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Ven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18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Férié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Tennis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90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A.M*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Cinéma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Bowling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Lasergame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Tournois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6" name="ZoneTexte 35"/>
          <p:cNvSpPr txBox="1"/>
          <p:nvPr/>
        </p:nvSpPr>
        <p:spPr>
          <a:xfrm>
            <a:off x="5561014" y="3923507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FFFF00"/>
                </a:solidFill>
                <a:cs typeface="Times New Roman" pitchFamily="18" charset="0"/>
              </a:rPr>
              <a:t>Semaine </a:t>
            </a:r>
            <a:r>
              <a:rPr lang="fr-FR" sz="2200" b="1" dirty="0" smtClean="0">
                <a:solidFill>
                  <a:srgbClr val="FFFF00"/>
                </a:solidFill>
                <a:cs typeface="Times New Roman" pitchFamily="18" charset="0"/>
              </a:rPr>
              <a:t>4 </a:t>
            </a:r>
            <a:r>
              <a:rPr lang="fr-FR" sz="2200" b="1" dirty="0" smtClean="0">
                <a:solidFill>
                  <a:srgbClr val="FFFF00"/>
                </a:solidFill>
                <a:cs typeface="Times New Roman" pitchFamily="18" charset="0"/>
              </a:rPr>
              <a:t>: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du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21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au </a:t>
            </a:r>
            <a:r>
              <a:rPr lang="fr-FR" sz="2400" dirty="0" smtClean="0">
                <a:solidFill>
                  <a:schemeClr val="bg1"/>
                </a:solidFill>
                <a:cs typeface="Times New Roman" pitchFamily="18" charset="0"/>
              </a:rPr>
              <a:t>25/07</a:t>
            </a:r>
            <a:endParaRPr lang="fr-FR" sz="2400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graphicFrame>
        <p:nvGraphicFramePr>
          <p:cNvPr id="37" name="Tableau 36"/>
          <p:cNvGraphicFramePr>
            <a:graphicFrameLocks noGrp="1"/>
          </p:cNvGraphicFramePr>
          <p:nvPr/>
        </p:nvGraphicFramePr>
        <p:xfrm>
          <a:off x="6029731" y="4423573"/>
          <a:ext cx="3960439" cy="714375"/>
        </p:xfrm>
        <a:graphic>
          <a:graphicData uri="http://schemas.openxmlformats.org/drawingml/2006/table">
            <a:tbl>
              <a:tblPr/>
              <a:tblGrid>
                <a:gridCol w="538354"/>
                <a:gridCol w="684417"/>
                <a:gridCol w="684417"/>
                <a:gridCol w="684417"/>
                <a:gridCol w="684417"/>
                <a:gridCol w="684417"/>
              </a:tblGrid>
              <a:tr h="14401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Lun 21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 22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Mer 23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Jeu 24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Ven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Tennis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904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A.M*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Padel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-</a:t>
                      </a: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Pickleball</a:t>
                      </a:r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Piscine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Bowling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Lasergame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Tournois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6132518" y="3709193"/>
            <a:ext cx="2392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*   </a:t>
            </a:r>
            <a:r>
              <a:rPr lang="fr-FR" sz="1200" dirty="0" smtClean="0"/>
              <a:t>Formule Semaine 4 Jours : 140 €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433</Words>
  <Application>Microsoft Office PowerPoint</Application>
  <PresentationFormat>Personnalisé</PresentationFormat>
  <Paragraphs>142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Jérémy</dc:creator>
  <cp:lastModifiedBy>Marc Hyvernat</cp:lastModifiedBy>
  <cp:revision>57</cp:revision>
  <dcterms:created xsi:type="dcterms:W3CDTF">2012-03-26T11:43:59Z</dcterms:created>
  <dcterms:modified xsi:type="dcterms:W3CDTF">2025-04-23T09:17:22Z</dcterms:modified>
</cp:coreProperties>
</file>